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4" r:id="rId15"/>
    <p:sldId id="275" r:id="rId16"/>
    <p:sldId id="276" r:id="rId17"/>
    <p:sldId id="277" r:id="rId18"/>
    <p:sldId id="278" r:id="rId19"/>
    <p:sldId id="292" r:id="rId20"/>
    <p:sldId id="293" r:id="rId21"/>
    <p:sldId id="279" r:id="rId22"/>
    <p:sldId id="287" r:id="rId23"/>
    <p:sldId id="281" r:id="rId24"/>
    <p:sldId id="282" r:id="rId25"/>
    <p:sldId id="283" r:id="rId26"/>
    <p:sldId id="284" r:id="rId27"/>
    <p:sldId id="285" r:id="rId28"/>
    <p:sldId id="286" r:id="rId29"/>
    <p:sldId id="288" r:id="rId30"/>
    <p:sldId id="289" r:id="rId31"/>
    <p:sldId id="290" r:id="rId32"/>
    <p:sldId id="291" r:id="rId33"/>
    <p:sldId id="270" r:id="rId34"/>
    <p:sldId id="271" r:id="rId35"/>
    <p:sldId id="272" r:id="rId36"/>
    <p:sldId id="27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484E02-C1AB-478E-B16C-8B9AADBDA3E9}">
          <p14:sldIdLst>
            <p14:sldId id="257"/>
            <p14:sldId id="258"/>
            <p14:sldId id="259"/>
            <p14:sldId id="260"/>
            <p14:sldId id="261"/>
            <p14:sldId id="262"/>
            <p14:sldId id="263"/>
            <p14:sldId id="264"/>
            <p14:sldId id="265"/>
            <p14:sldId id="266"/>
            <p14:sldId id="267"/>
            <p14:sldId id="268"/>
            <p14:sldId id="269"/>
            <p14:sldId id="274"/>
            <p14:sldId id="275"/>
            <p14:sldId id="276"/>
            <p14:sldId id="277"/>
            <p14:sldId id="278"/>
            <p14:sldId id="292"/>
            <p14:sldId id="293"/>
            <p14:sldId id="279"/>
            <p14:sldId id="287"/>
            <p14:sldId id="281"/>
            <p14:sldId id="282"/>
            <p14:sldId id="283"/>
            <p14:sldId id="284"/>
            <p14:sldId id="285"/>
            <p14:sldId id="286"/>
            <p14:sldId id="288"/>
            <p14:sldId id="289"/>
            <p14:sldId id="290"/>
            <p14:sldId id="291"/>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BF1A2A-8B28-47A4-AC9F-244DA88BD55E}" type="datetimeFigureOut">
              <a:rPr lang="en-IN" smtClean="0"/>
              <a:t>01-07-2025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53398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BF1A2A-8B28-47A4-AC9F-244DA88BD55E}" type="datetimeFigureOut">
              <a:rPr lang="en-IN" smtClean="0"/>
              <a:t>01-07-2025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2312779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BF1A2A-8B28-47A4-AC9F-244DA88BD55E}" type="datetimeFigureOut">
              <a:rPr lang="en-IN" smtClean="0"/>
              <a:t>01-07-2025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2252489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BF1A2A-8B28-47A4-AC9F-244DA88BD55E}" type="datetimeFigureOut">
              <a:rPr lang="en-IN" smtClean="0"/>
              <a:t>01-07-2025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5A7F-2A05-48B0-BDF3-0B75019E1DDF}"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82615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BF1A2A-8B28-47A4-AC9F-244DA88BD55E}" type="datetimeFigureOut">
              <a:rPr lang="en-IN" smtClean="0"/>
              <a:t>01-07-2025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4031522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BF1A2A-8B28-47A4-AC9F-244DA88BD55E}" type="datetimeFigureOut">
              <a:rPr lang="en-IN" smtClean="0"/>
              <a:t>01-07-2025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540511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BF1A2A-8B28-47A4-AC9F-244DA88BD55E}" type="datetimeFigureOut">
              <a:rPr lang="en-IN" smtClean="0"/>
              <a:t>01-07-2025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3571495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BF1A2A-8B28-47A4-AC9F-244DA88BD55E}" type="datetimeFigureOut">
              <a:rPr lang="en-IN" smtClean="0"/>
              <a:t>01-07-2025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2486667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BF1A2A-8B28-47A4-AC9F-244DA88BD55E}" type="datetimeFigureOut">
              <a:rPr lang="en-IN" smtClean="0"/>
              <a:t>01-07-2025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56531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BF1A2A-8B28-47A4-AC9F-244DA88BD55E}" type="datetimeFigureOut">
              <a:rPr lang="en-IN" smtClean="0"/>
              <a:t>01-07-2025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170767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BF1A2A-8B28-47A4-AC9F-244DA88BD55E}" type="datetimeFigureOut">
              <a:rPr lang="en-IN" smtClean="0"/>
              <a:t>01-07-2025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3209816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BF1A2A-8B28-47A4-AC9F-244DA88BD55E}" type="datetimeFigureOut">
              <a:rPr lang="en-IN" smtClean="0"/>
              <a:t>01-07-2025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2448035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BF1A2A-8B28-47A4-AC9F-244DA88BD55E}" type="datetimeFigureOut">
              <a:rPr lang="en-IN" smtClean="0"/>
              <a:t>01-07-2025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93090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BF1A2A-8B28-47A4-AC9F-244DA88BD55E}" type="datetimeFigureOut">
              <a:rPr lang="en-IN" smtClean="0"/>
              <a:t>01-07-2025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856428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BF1A2A-8B28-47A4-AC9F-244DA88BD55E}" type="datetimeFigureOut">
              <a:rPr lang="en-IN" smtClean="0"/>
              <a:t>01-07-2025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1968820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BF1A2A-8B28-47A4-AC9F-244DA88BD55E}" type="datetimeFigureOut">
              <a:rPr lang="en-IN" smtClean="0"/>
              <a:t>01-07-2025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3001890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BF1A2A-8B28-47A4-AC9F-244DA88BD55E}" type="datetimeFigureOut">
              <a:rPr lang="en-IN" smtClean="0"/>
              <a:t>01-07-2025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5A7F-2A05-48B0-BDF3-0B75019E1DDF}" type="slidenum">
              <a:rPr lang="en-IN" smtClean="0"/>
              <a:t>‹#›</a:t>
            </a:fld>
            <a:endParaRPr lang="en-IN"/>
          </a:p>
        </p:txBody>
      </p:sp>
    </p:spTree>
    <p:extLst>
      <p:ext uri="{BB962C8B-B14F-4D97-AF65-F5344CB8AC3E}">
        <p14:creationId xmlns:p14="http://schemas.microsoft.com/office/powerpoint/2010/main" val="263070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5BF1A2A-8B28-47A4-AC9F-244DA88BD55E}" type="datetimeFigureOut">
              <a:rPr lang="en-IN" smtClean="0"/>
              <a:t>01-07-2025</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F535A7F-2A05-48B0-BDF3-0B75019E1DDF}" type="slidenum">
              <a:rPr lang="en-IN" smtClean="0"/>
              <a:t>‹#›</a:t>
            </a:fld>
            <a:endParaRPr lang="en-IN"/>
          </a:p>
        </p:txBody>
      </p:sp>
    </p:spTree>
    <p:extLst>
      <p:ext uri="{BB962C8B-B14F-4D97-AF65-F5344CB8AC3E}">
        <p14:creationId xmlns:p14="http://schemas.microsoft.com/office/powerpoint/2010/main" val="17851972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20https:/nodejs.org" TargetMode="External"/><Relationship Id="rId2" Type="http://schemas.openxmlformats.org/officeDocument/2006/relationships/hyperlink" Target="https://reactjs.org/" TargetMode="External"/><Relationship Id="rId1" Type="http://schemas.openxmlformats.org/officeDocument/2006/relationships/slideLayout" Target="../slideLayouts/slideLayout2.xml"/><Relationship Id="rId6" Type="http://schemas.openxmlformats.org/officeDocument/2006/relationships/hyperlink" Target="https://www.youtube.com/watch?v=T55Kb8rrH1g&amp;list=PLbtI3_MArDOkXRLxdMt1NOMtCS-84ibHH" TargetMode="External"/><Relationship Id="rId5" Type="http://schemas.openxmlformats.org/officeDocument/2006/relationships/hyperlink" Target="-%20https:/www.mongodb.com" TargetMode="External"/><Relationship Id="rId4" Type="http://schemas.openxmlformats.org/officeDocument/2006/relationships/hyperlink" Target="https://expressjs.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Full Stack Development with MERN Stack</a:t>
            </a:r>
          </a:p>
        </p:txBody>
      </p:sp>
      <p:sp>
        <p:nvSpPr>
          <p:cNvPr id="3" name="Subtitle 2"/>
          <p:cNvSpPr>
            <a:spLocks noGrp="1"/>
          </p:cNvSpPr>
          <p:nvPr>
            <p:ph type="subTitle" idx="1"/>
          </p:nvPr>
        </p:nvSpPr>
        <p:spPr/>
        <p:txBody>
          <a:bodyPr/>
          <a:lstStyle/>
          <a:p>
            <a:r>
              <a:t>A Formal Project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Codebase Overview</a:t>
            </a:r>
          </a:p>
        </p:txBody>
      </p:sp>
      <p:sp>
        <p:nvSpPr>
          <p:cNvPr id="3" name="Content Placeholder 2"/>
          <p:cNvSpPr>
            <a:spLocks noGrp="1"/>
          </p:cNvSpPr>
          <p:nvPr>
            <p:ph idx="1"/>
          </p:nvPr>
        </p:nvSpPr>
        <p:spPr/>
        <p:txBody>
          <a:bodyPr/>
          <a:lstStyle/>
          <a:p>
            <a:r>
              <a:rPr dirty="0"/>
              <a:t>- Frontend: Components, Pages</a:t>
            </a:r>
            <a:r>
              <a:rPr lang="en-US" dirty="0"/>
              <a:t> , Hooks , Context ,Constant, Utils, </a:t>
            </a:r>
            <a:endParaRPr dirty="0"/>
          </a:p>
          <a:p>
            <a:r>
              <a:rPr dirty="0"/>
              <a:t>- Backend: Routes, Controllers, Models</a:t>
            </a:r>
            <a:r>
              <a:rPr lang="en-US" dirty="0"/>
              <a:t>, Config, Download , Middleware.</a:t>
            </a:r>
            <a:endParaRPr dirty="0"/>
          </a:p>
          <a:p>
            <a:r>
              <a:rPr dirty="0"/>
              <a:t>- Shared:</a:t>
            </a:r>
            <a:r>
              <a:rPr lang="en-US" dirty="0"/>
              <a:t> .env</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Testing and Debugging</a:t>
            </a:r>
          </a:p>
        </p:txBody>
      </p:sp>
      <p:sp>
        <p:nvSpPr>
          <p:cNvPr id="3" name="Content Placeholder 2"/>
          <p:cNvSpPr>
            <a:spLocks noGrp="1"/>
          </p:cNvSpPr>
          <p:nvPr>
            <p:ph idx="1"/>
          </p:nvPr>
        </p:nvSpPr>
        <p:spPr/>
        <p:txBody>
          <a:bodyPr/>
          <a:lstStyle/>
          <a:p>
            <a:r>
              <a:rPr dirty="0"/>
              <a:t>- Manual Testing (Frontend &amp; Backend)</a:t>
            </a:r>
          </a:p>
          <a:p>
            <a:r>
              <a:rPr dirty="0"/>
              <a:t>- Postman for API Testing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Deployment</a:t>
            </a:r>
          </a:p>
        </p:txBody>
      </p:sp>
      <p:sp>
        <p:nvSpPr>
          <p:cNvPr id="3" name="Content Placeholder 2"/>
          <p:cNvSpPr>
            <a:spLocks noGrp="1"/>
          </p:cNvSpPr>
          <p:nvPr>
            <p:ph idx="1"/>
          </p:nvPr>
        </p:nvSpPr>
        <p:spPr/>
        <p:txBody>
          <a:bodyPr/>
          <a:lstStyle/>
          <a:p>
            <a:r>
              <a:rPr dirty="0"/>
              <a:t>- Frontend: </a:t>
            </a:r>
            <a:r>
              <a:rPr dirty="0" err="1"/>
              <a:t>Vercel</a:t>
            </a:r>
            <a:endParaRPr dirty="0"/>
          </a:p>
          <a:p>
            <a:r>
              <a:rPr dirty="0"/>
              <a:t>- Backend: Render/Heroku</a:t>
            </a:r>
          </a:p>
          <a:p>
            <a:r>
              <a:rPr dirty="0"/>
              <a:t>- Database: MongoDB Atlas</a:t>
            </a:r>
          </a:p>
          <a:p>
            <a:r>
              <a:rPr dirty="0"/>
              <a:t>- Version Control</a:t>
            </a:r>
            <a:r>
              <a:rPr lang="en-US" dirty="0"/>
              <a:t>: </a:t>
            </a:r>
            <a:r>
              <a:rPr dirty="0"/>
              <a:t>GitHub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 Faced</a:t>
            </a:r>
          </a:p>
        </p:txBody>
      </p:sp>
      <p:sp>
        <p:nvSpPr>
          <p:cNvPr id="3" name="Content Placeholder 2"/>
          <p:cNvSpPr>
            <a:spLocks noGrp="1"/>
          </p:cNvSpPr>
          <p:nvPr>
            <p:ph idx="1"/>
          </p:nvPr>
        </p:nvSpPr>
        <p:spPr/>
        <p:txBody>
          <a:bodyPr/>
          <a:lstStyle/>
          <a:p>
            <a:r>
              <a:rPr dirty="0"/>
              <a:t>- State Management</a:t>
            </a:r>
          </a:p>
          <a:p>
            <a:r>
              <a:rPr dirty="0"/>
              <a:t>- Deployment Syncing</a:t>
            </a:r>
            <a:endParaRPr lang="en-US" dirty="0"/>
          </a:p>
          <a:p>
            <a:r>
              <a:rPr lang="en-IN" dirty="0"/>
              <a:t>- Axios Request</a:t>
            </a:r>
          </a:p>
          <a:p>
            <a:pPr marL="0" indent="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88A68-5B7A-06DF-C0FE-85EE347EEC89}"/>
              </a:ext>
            </a:extLst>
          </p:cNvPr>
          <p:cNvSpPr>
            <a:spLocks noGrp="1"/>
          </p:cNvSpPr>
          <p:nvPr>
            <p:ph type="title"/>
          </p:nvPr>
        </p:nvSpPr>
        <p:spPr/>
        <p:txBody>
          <a:bodyPr/>
          <a:lstStyle/>
          <a:p>
            <a:r>
              <a:rPr lang="en-US" dirty="0"/>
              <a:t>LEVEL 0 DFD STRUCTURE</a:t>
            </a:r>
            <a:endParaRPr lang="en-IN" dirty="0"/>
          </a:p>
        </p:txBody>
      </p:sp>
      <p:pic>
        <p:nvPicPr>
          <p:cNvPr id="5" name="Content Placeholder 4">
            <a:extLst>
              <a:ext uri="{FF2B5EF4-FFF2-40B4-BE49-F238E27FC236}">
                <a16:creationId xmlns:a16="http://schemas.microsoft.com/office/drawing/2014/main" id="{00D8DB5E-1A9C-8129-A68C-AA06CFE336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3792" y="1671484"/>
            <a:ext cx="8293768" cy="4901382"/>
          </a:xfrm>
        </p:spPr>
      </p:pic>
    </p:spTree>
    <p:extLst>
      <p:ext uri="{BB962C8B-B14F-4D97-AF65-F5344CB8AC3E}">
        <p14:creationId xmlns:p14="http://schemas.microsoft.com/office/powerpoint/2010/main" val="4133672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1F4C-4E9E-C61C-6853-D19F56DD76EC}"/>
              </a:ext>
            </a:extLst>
          </p:cNvPr>
          <p:cNvSpPr>
            <a:spLocks noGrp="1"/>
          </p:cNvSpPr>
          <p:nvPr>
            <p:ph type="title"/>
          </p:nvPr>
        </p:nvSpPr>
        <p:spPr/>
        <p:txBody>
          <a:bodyPr/>
          <a:lstStyle/>
          <a:p>
            <a:r>
              <a:rPr lang="en-US" dirty="0"/>
              <a:t>LEVEL 1 DFD STRUCTURE</a:t>
            </a:r>
            <a:endParaRPr lang="en-IN" dirty="0"/>
          </a:p>
        </p:txBody>
      </p:sp>
      <p:pic>
        <p:nvPicPr>
          <p:cNvPr id="4" name="Content Placeholder 3">
            <a:extLst>
              <a:ext uri="{FF2B5EF4-FFF2-40B4-BE49-F238E27FC236}">
                <a16:creationId xmlns:a16="http://schemas.microsoft.com/office/drawing/2014/main" id="{4A667F14-A49A-65D8-7D4A-E5FD351DAF9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10813" y="1759974"/>
            <a:ext cx="8445910" cy="4680155"/>
          </a:xfrm>
          <a:prstGeom prst="rect">
            <a:avLst/>
          </a:prstGeom>
        </p:spPr>
      </p:pic>
    </p:spTree>
    <p:extLst>
      <p:ext uri="{BB962C8B-B14F-4D97-AF65-F5344CB8AC3E}">
        <p14:creationId xmlns:p14="http://schemas.microsoft.com/office/powerpoint/2010/main" val="348785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91569-8A22-2916-002C-96E892C86065}"/>
              </a:ext>
            </a:extLst>
          </p:cNvPr>
          <p:cNvSpPr>
            <a:spLocks noGrp="1"/>
          </p:cNvSpPr>
          <p:nvPr>
            <p:ph type="title"/>
          </p:nvPr>
        </p:nvSpPr>
        <p:spPr/>
        <p:txBody>
          <a:bodyPr/>
          <a:lstStyle/>
          <a:p>
            <a:r>
              <a:rPr lang="en-US" dirty="0"/>
              <a:t>SEQUENCE DIAGRAM</a:t>
            </a:r>
            <a:endParaRPr lang="en-IN" dirty="0"/>
          </a:p>
        </p:txBody>
      </p:sp>
      <p:pic>
        <p:nvPicPr>
          <p:cNvPr id="4" name="Content Placeholder 3">
            <a:extLst>
              <a:ext uri="{FF2B5EF4-FFF2-40B4-BE49-F238E27FC236}">
                <a16:creationId xmlns:a16="http://schemas.microsoft.com/office/drawing/2014/main" id="{9BD38894-BF49-D3F0-A8EA-3B78A376E4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87794" y="1761459"/>
            <a:ext cx="8416412" cy="4486941"/>
          </a:xfrm>
          <a:prstGeom prst="rect">
            <a:avLst/>
          </a:prstGeom>
        </p:spPr>
      </p:pic>
    </p:spTree>
    <p:extLst>
      <p:ext uri="{BB962C8B-B14F-4D97-AF65-F5344CB8AC3E}">
        <p14:creationId xmlns:p14="http://schemas.microsoft.com/office/powerpoint/2010/main" val="223091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165D-C0F4-5348-F860-99463CC7428F}"/>
              </a:ext>
            </a:extLst>
          </p:cNvPr>
          <p:cNvSpPr>
            <a:spLocks noGrp="1"/>
          </p:cNvSpPr>
          <p:nvPr>
            <p:ph type="title"/>
          </p:nvPr>
        </p:nvSpPr>
        <p:spPr/>
        <p:txBody>
          <a:bodyPr/>
          <a:lstStyle/>
          <a:p>
            <a:r>
              <a:rPr lang="en-US" dirty="0"/>
              <a:t>USE CASE DIAGRAM</a:t>
            </a:r>
            <a:endParaRPr lang="en-IN" dirty="0"/>
          </a:p>
        </p:txBody>
      </p:sp>
      <p:pic>
        <p:nvPicPr>
          <p:cNvPr id="4" name="Content Placeholder 3">
            <a:extLst>
              <a:ext uri="{FF2B5EF4-FFF2-40B4-BE49-F238E27FC236}">
                <a16:creationId xmlns:a16="http://schemas.microsoft.com/office/drawing/2014/main" id="{E8966174-8D7A-02A6-3225-06D76F6E860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359742" y="1731963"/>
            <a:ext cx="7787148" cy="47081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5933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626D-66B5-78BD-BBB7-7EA7E162A72F}"/>
              </a:ext>
            </a:extLst>
          </p:cNvPr>
          <p:cNvSpPr>
            <a:spLocks noGrp="1"/>
          </p:cNvSpPr>
          <p:nvPr>
            <p:ph type="title"/>
          </p:nvPr>
        </p:nvSpPr>
        <p:spPr/>
        <p:txBody>
          <a:bodyPr/>
          <a:lstStyle/>
          <a:p>
            <a:r>
              <a:rPr lang="en-US" dirty="0"/>
              <a:t>SCHEMA DIAGRAM</a:t>
            </a:r>
            <a:endParaRPr lang="en-IN" dirty="0"/>
          </a:p>
        </p:txBody>
      </p:sp>
      <p:pic>
        <p:nvPicPr>
          <p:cNvPr id="4" name="Content Placeholder 3">
            <a:extLst>
              <a:ext uri="{FF2B5EF4-FFF2-40B4-BE49-F238E27FC236}">
                <a16:creationId xmlns:a16="http://schemas.microsoft.com/office/drawing/2014/main" id="{E7C66C9B-BBCA-A7A2-6265-3002EB14212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92826" y="1731963"/>
            <a:ext cx="8849031" cy="4855650"/>
          </a:xfrm>
          <a:prstGeom prst="rect">
            <a:avLst/>
          </a:prstGeom>
        </p:spPr>
      </p:pic>
    </p:spTree>
    <p:extLst>
      <p:ext uri="{BB962C8B-B14F-4D97-AF65-F5344CB8AC3E}">
        <p14:creationId xmlns:p14="http://schemas.microsoft.com/office/powerpoint/2010/main" val="4043127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6F8C-20D5-D633-381E-C8377CBA149C}"/>
              </a:ext>
            </a:extLst>
          </p:cNvPr>
          <p:cNvSpPr>
            <a:spLocks noGrp="1"/>
          </p:cNvSpPr>
          <p:nvPr>
            <p:ph type="title"/>
          </p:nvPr>
        </p:nvSpPr>
        <p:spPr/>
        <p:txBody>
          <a:bodyPr>
            <a:normAutofit/>
          </a:bodyPr>
          <a:lstStyle/>
          <a:p>
            <a:r>
              <a:rPr lang="en-US" sz="2800" dirty="0"/>
              <a:t>FINSIGHT(AUTOMATED EXPENSES RECORDING AND MONITORING SYSTEM)</a:t>
            </a:r>
            <a:endParaRPr lang="en-IN" sz="2800" dirty="0"/>
          </a:p>
        </p:txBody>
      </p:sp>
      <p:sp>
        <p:nvSpPr>
          <p:cNvPr id="13" name="Text Placeholder 12">
            <a:extLst>
              <a:ext uri="{FF2B5EF4-FFF2-40B4-BE49-F238E27FC236}">
                <a16:creationId xmlns:a16="http://schemas.microsoft.com/office/drawing/2014/main" id="{EF1ECA66-CC5D-3DDA-4006-B435453C0DB3}"/>
              </a:ext>
            </a:extLst>
          </p:cNvPr>
          <p:cNvSpPr>
            <a:spLocks noGrp="1"/>
          </p:cNvSpPr>
          <p:nvPr>
            <p:ph type="body" sz="half" idx="13"/>
          </p:nvPr>
        </p:nvSpPr>
        <p:spPr/>
        <p:txBody>
          <a:bodyPr>
            <a:normAutofit/>
          </a:bodyPr>
          <a:lstStyle/>
          <a:p>
            <a:r>
              <a:rPr lang="en-US" sz="1800" dirty="0"/>
              <a:t>Built  With Logic and Designed with passion</a:t>
            </a:r>
            <a:endParaRPr lang="en-IN" sz="1800" dirty="0"/>
          </a:p>
        </p:txBody>
      </p:sp>
      <p:sp>
        <p:nvSpPr>
          <p:cNvPr id="17" name="Subtitle 11">
            <a:extLst>
              <a:ext uri="{FF2B5EF4-FFF2-40B4-BE49-F238E27FC236}">
                <a16:creationId xmlns:a16="http://schemas.microsoft.com/office/drawing/2014/main" id="{CD3C5772-EAB0-DD67-BE3F-20EF5DEB351D}"/>
              </a:ext>
            </a:extLst>
          </p:cNvPr>
          <p:cNvSpPr>
            <a:spLocks noGrp="1"/>
          </p:cNvSpPr>
          <p:nvPr>
            <p:ph type="body" sz="half" idx="2"/>
          </p:nvPr>
        </p:nvSpPr>
        <p:spPr/>
        <p:txBody>
          <a:bodyPr>
            <a:normAutofit/>
          </a:bodyPr>
          <a:lstStyle/>
          <a:p>
            <a:r>
              <a:rPr lang="en-US">
                <a:effectLst/>
              </a:rPr>
              <a:t>FinSight is a modern and intuitive personal finance management web application designed to help users take full control of their income and expenses. Whether you're tracking daily spending, analyzing income trends, or aiming for savings goals — FinSight empowers you to manage money with clarity and confidence.</a:t>
            </a:r>
            <a:endParaRPr lang="en-IN" dirty="0"/>
          </a:p>
        </p:txBody>
      </p:sp>
    </p:spTree>
    <p:extLst>
      <p:ext uri="{BB962C8B-B14F-4D97-AF65-F5344CB8AC3E}">
        <p14:creationId xmlns:p14="http://schemas.microsoft.com/office/powerpoint/2010/main" val="1058386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Introduction to Full Stack Development</a:t>
            </a:r>
          </a:p>
        </p:txBody>
      </p:sp>
      <p:sp>
        <p:nvSpPr>
          <p:cNvPr id="3" name="Content Placeholder 2"/>
          <p:cNvSpPr>
            <a:spLocks noGrp="1"/>
          </p:cNvSpPr>
          <p:nvPr>
            <p:ph idx="1"/>
          </p:nvPr>
        </p:nvSpPr>
        <p:spPr/>
        <p:txBody>
          <a:bodyPr/>
          <a:lstStyle/>
          <a:p>
            <a:r>
              <a:rPr dirty="0"/>
              <a:t>Full stack development involves both frontend and backend technologies.</a:t>
            </a:r>
          </a:p>
          <a:p>
            <a:r>
              <a:rPr dirty="0"/>
              <a:t>MERN Stack is a powerful JavaScript stack comprising:</a:t>
            </a:r>
          </a:p>
          <a:p>
            <a:r>
              <a:rPr dirty="0"/>
              <a:t>- MongoDB</a:t>
            </a:r>
          </a:p>
          <a:p>
            <a:r>
              <a:rPr dirty="0"/>
              <a:t>- Express.js</a:t>
            </a:r>
          </a:p>
          <a:p>
            <a:r>
              <a:rPr dirty="0"/>
              <a:t>- React.js</a:t>
            </a:r>
          </a:p>
          <a:p>
            <a:r>
              <a:rPr dirty="0"/>
              <a:t>- Node.js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BA6999-1A03-E02C-E71E-39804C627973}"/>
              </a:ext>
            </a:extLst>
          </p:cNvPr>
          <p:cNvSpPr>
            <a:spLocks noGrp="1"/>
          </p:cNvSpPr>
          <p:nvPr>
            <p:ph type="title"/>
          </p:nvPr>
        </p:nvSpPr>
        <p:spPr/>
        <p:txBody>
          <a:bodyPr/>
          <a:lstStyle/>
          <a:p>
            <a:r>
              <a:rPr lang="en-US" dirty="0"/>
              <a:t>OBJECTIVE</a:t>
            </a:r>
            <a:endParaRPr lang="en-IN" dirty="0"/>
          </a:p>
        </p:txBody>
      </p:sp>
      <p:sp>
        <p:nvSpPr>
          <p:cNvPr id="6" name="Content Placeholder 5">
            <a:extLst>
              <a:ext uri="{FF2B5EF4-FFF2-40B4-BE49-F238E27FC236}">
                <a16:creationId xmlns:a16="http://schemas.microsoft.com/office/drawing/2014/main" id="{BF1CF0F3-133F-3545-3545-9A4A853373A1}"/>
              </a:ext>
            </a:extLst>
          </p:cNvPr>
          <p:cNvSpPr>
            <a:spLocks noGrp="1"/>
          </p:cNvSpPr>
          <p:nvPr>
            <p:ph idx="1"/>
          </p:nvPr>
        </p:nvSpPr>
        <p:spPr>
          <a:xfrm>
            <a:off x="913795" y="1732449"/>
            <a:ext cx="10353762" cy="4747009"/>
          </a:xfrm>
        </p:spPr>
        <p:txBody>
          <a:bodyPr>
            <a:normAutofit fontScale="92500" lnSpcReduction="20000"/>
          </a:bodyPr>
          <a:lstStyle/>
          <a:p>
            <a:pPr lvl="0"/>
            <a:r>
              <a:rPr lang="en-US" b="1" dirty="0">
                <a:effectLst/>
              </a:rPr>
              <a:t>Streamline Expense Recording:</a:t>
            </a:r>
            <a:r>
              <a:rPr lang="en-US" dirty="0">
                <a:effectLst/>
              </a:rPr>
              <a:t> To provide an intuitive and efficient way for users to record expenses, minimizing manual data entry and reducing the time spent on administrative tasks. This includes supporting various input methods like manual entry and automated data extraction from receipts (OCR).</a:t>
            </a:r>
            <a:endParaRPr lang="en-IN" dirty="0">
              <a:effectLst/>
            </a:endParaRPr>
          </a:p>
          <a:p>
            <a:pPr lvl="0"/>
            <a:r>
              <a:rPr lang="en-US" b="1" dirty="0">
                <a:effectLst/>
              </a:rPr>
              <a:t>Improve Data Accuracy:</a:t>
            </a:r>
            <a:r>
              <a:rPr lang="en-US" dirty="0">
                <a:effectLst/>
              </a:rPr>
              <a:t> To minimize errors associated with manual data entry through automation, validation rules, and AI-powered data extraction, ensuring that financial records are precise and reliable.</a:t>
            </a:r>
            <a:endParaRPr lang="en-IN" dirty="0">
              <a:effectLst/>
            </a:endParaRPr>
          </a:p>
          <a:p>
            <a:pPr lvl="0"/>
            <a:r>
              <a:rPr lang="en-US" b="1" dirty="0">
                <a:effectLst/>
              </a:rPr>
              <a:t>Enhance Financial Visibility:</a:t>
            </a:r>
            <a:r>
              <a:rPr lang="en-US" dirty="0">
                <a:effectLst/>
              </a:rPr>
              <a:t> To offer real-time insights into spending patterns, categorized expenditures, and overall financial status through comprehensive reports and dashboards, enabling better financial planning and decision-making.</a:t>
            </a:r>
            <a:endParaRPr lang="en-IN" dirty="0">
              <a:effectLst/>
            </a:endParaRPr>
          </a:p>
          <a:p>
            <a:pPr lvl="0"/>
            <a:r>
              <a:rPr lang="en-US" b="1" dirty="0">
                <a:effectLst/>
              </a:rPr>
              <a:t>Facilitate Budget Adherence:</a:t>
            </a:r>
            <a:r>
              <a:rPr lang="en-US" dirty="0">
                <a:effectLst/>
              </a:rPr>
              <a:t> To enable users and administrators to set and monitor budgets effectively, providing automated alerts and notifications when spending approaches or exceeds predefined limits, thereby promoting fiscal responsibility.</a:t>
            </a:r>
            <a:endParaRPr lang="en-IN" dirty="0">
              <a:effectLst/>
            </a:endParaRPr>
          </a:p>
          <a:p>
            <a:pPr lvl="0"/>
            <a:r>
              <a:rPr lang="en-US" b="1" dirty="0">
                <a:effectLst/>
              </a:rPr>
              <a:t>Accelerate Reimbursement and Approval Processes:</a:t>
            </a:r>
            <a:r>
              <a:rPr lang="en-US" dirty="0">
                <a:effectLst/>
              </a:rPr>
              <a:t> To automate and expedite the expense approval workflow, ensuring timely processing of expense claims and quicker reimbursements for employees.</a:t>
            </a:r>
            <a:endParaRPr lang="en-IN" dirty="0">
              <a:effectLst/>
            </a:endParaRPr>
          </a:p>
        </p:txBody>
      </p:sp>
    </p:spTree>
    <p:extLst>
      <p:ext uri="{BB962C8B-B14F-4D97-AF65-F5344CB8AC3E}">
        <p14:creationId xmlns:p14="http://schemas.microsoft.com/office/powerpoint/2010/main" val="1839336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BA1A8A-4FD7-E756-E529-6679399C63AE}"/>
              </a:ext>
            </a:extLst>
          </p:cNvPr>
          <p:cNvSpPr>
            <a:spLocks noGrp="1"/>
          </p:cNvSpPr>
          <p:nvPr>
            <p:ph type="title"/>
          </p:nvPr>
        </p:nvSpPr>
        <p:spPr>
          <a:xfrm>
            <a:off x="1735091" y="1936954"/>
            <a:ext cx="8721818" cy="1828801"/>
          </a:xfrm>
          <a:ln/>
          <a:effectLst>
            <a:outerShdw blurRad="63500" dist="25400" dir="5400000" rotWithShape="0">
              <a:srgbClr val="000000">
                <a:alpha val="60000"/>
              </a:srgbClr>
            </a:outerShdw>
            <a:reflection blurRad="6350" stA="50000" endA="295" endPos="92000" dist="101600" dir="5400000" sy="-100000" algn="bl" rotWithShape="0"/>
          </a:effectLst>
        </p:spPr>
        <p:style>
          <a:lnRef idx="1">
            <a:schemeClr val="dk1"/>
          </a:lnRef>
          <a:fillRef idx="3">
            <a:schemeClr val="dk1"/>
          </a:fillRef>
          <a:effectRef idx="2">
            <a:schemeClr val="dk1"/>
          </a:effectRef>
          <a:fontRef idx="minor">
            <a:schemeClr val="lt1"/>
          </a:fontRef>
        </p:style>
        <p:txBody>
          <a:bodyPr>
            <a:normAutofit fontScale="90000"/>
          </a:bodyPr>
          <a:lstStyle/>
          <a:p>
            <a:r>
              <a:rPr lang="en-US" sz="8000" b="1" dirty="0">
                <a:effectLst/>
              </a:rPr>
              <a:t> ​UI  SNAPSHOT</a:t>
            </a:r>
            <a:br>
              <a:rPr lang="en-IN" sz="8000" b="1" dirty="0">
                <a:effectLst/>
              </a:rPr>
            </a:br>
            <a:endParaRPr lang="en-IN" sz="8000" dirty="0"/>
          </a:p>
        </p:txBody>
      </p:sp>
    </p:spTree>
    <p:extLst>
      <p:ext uri="{BB962C8B-B14F-4D97-AF65-F5344CB8AC3E}">
        <p14:creationId xmlns:p14="http://schemas.microsoft.com/office/powerpoint/2010/main" val="468519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C680-4C1C-364F-1763-DBD0BAC6AC6F}"/>
              </a:ext>
            </a:extLst>
          </p:cNvPr>
          <p:cNvSpPr>
            <a:spLocks noGrp="1"/>
          </p:cNvSpPr>
          <p:nvPr>
            <p:ph type="title"/>
          </p:nvPr>
        </p:nvSpPr>
        <p:spPr/>
        <p:txBody>
          <a:bodyPr/>
          <a:lstStyle/>
          <a:p>
            <a:r>
              <a:rPr lang="en-US" dirty="0"/>
              <a:t>WELCOME PAGE</a:t>
            </a:r>
            <a:endParaRPr lang="en-IN" dirty="0"/>
          </a:p>
        </p:txBody>
      </p:sp>
      <p:pic>
        <p:nvPicPr>
          <p:cNvPr id="4" name="Content Placeholder 3">
            <a:extLst>
              <a:ext uri="{FF2B5EF4-FFF2-40B4-BE49-F238E27FC236}">
                <a16:creationId xmlns:a16="http://schemas.microsoft.com/office/drawing/2014/main" id="{B0B241FA-A1B6-18DC-D513-8C567537A9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6102" y="1731963"/>
            <a:ext cx="7550271" cy="4364037"/>
          </a:xfrm>
          <a:prstGeom prst="rect">
            <a:avLst/>
          </a:prstGeom>
        </p:spPr>
      </p:pic>
    </p:spTree>
    <p:extLst>
      <p:ext uri="{BB962C8B-B14F-4D97-AF65-F5344CB8AC3E}">
        <p14:creationId xmlns:p14="http://schemas.microsoft.com/office/powerpoint/2010/main" val="3795000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09E19-538F-BF2F-C16A-C0A253DFF6DC}"/>
              </a:ext>
            </a:extLst>
          </p:cNvPr>
          <p:cNvSpPr>
            <a:spLocks noGrp="1"/>
          </p:cNvSpPr>
          <p:nvPr>
            <p:ph type="title"/>
          </p:nvPr>
        </p:nvSpPr>
        <p:spPr/>
        <p:txBody>
          <a:bodyPr/>
          <a:lstStyle/>
          <a:p>
            <a:r>
              <a:rPr lang="en-US" dirty="0"/>
              <a:t>LOGIN PAGE</a:t>
            </a:r>
            <a:endParaRPr lang="en-IN" dirty="0"/>
          </a:p>
        </p:txBody>
      </p:sp>
      <p:pic>
        <p:nvPicPr>
          <p:cNvPr id="5" name="Content Placeholder 4">
            <a:extLst>
              <a:ext uri="{FF2B5EF4-FFF2-40B4-BE49-F238E27FC236}">
                <a16:creationId xmlns:a16="http://schemas.microsoft.com/office/drawing/2014/main" id="{EF9F523F-64A4-EE0B-3DC8-E8DDAF39AE7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36954" y="1845404"/>
            <a:ext cx="8278761" cy="4663551"/>
          </a:xfrm>
          <a:prstGeom prst="rect">
            <a:avLst/>
          </a:prstGeom>
        </p:spPr>
      </p:pic>
    </p:spTree>
    <p:extLst>
      <p:ext uri="{BB962C8B-B14F-4D97-AF65-F5344CB8AC3E}">
        <p14:creationId xmlns:p14="http://schemas.microsoft.com/office/powerpoint/2010/main" val="716298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18E17-B8E9-1FFA-1AD7-6B9EF859DCD9}"/>
              </a:ext>
            </a:extLst>
          </p:cNvPr>
          <p:cNvSpPr>
            <a:spLocks noGrp="1"/>
          </p:cNvSpPr>
          <p:nvPr>
            <p:ph type="title"/>
          </p:nvPr>
        </p:nvSpPr>
        <p:spPr/>
        <p:txBody>
          <a:bodyPr/>
          <a:lstStyle/>
          <a:p>
            <a:r>
              <a:rPr lang="en-US" dirty="0"/>
              <a:t>SIGN-UP PAGE</a:t>
            </a:r>
            <a:endParaRPr lang="en-IN" dirty="0"/>
          </a:p>
        </p:txBody>
      </p:sp>
      <p:pic>
        <p:nvPicPr>
          <p:cNvPr id="5" name="Content Placeholder 4">
            <a:extLst>
              <a:ext uri="{FF2B5EF4-FFF2-40B4-BE49-F238E27FC236}">
                <a16:creationId xmlns:a16="http://schemas.microsoft.com/office/drawing/2014/main" id="{8E868695-BABD-D693-3449-4B261A2383A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4543" y="1986728"/>
            <a:ext cx="6980902" cy="3942124"/>
          </a:xfrm>
          <a:prstGeom prst="rect">
            <a:avLst/>
          </a:prstGeom>
        </p:spPr>
      </p:pic>
    </p:spTree>
    <p:extLst>
      <p:ext uri="{BB962C8B-B14F-4D97-AF65-F5344CB8AC3E}">
        <p14:creationId xmlns:p14="http://schemas.microsoft.com/office/powerpoint/2010/main" val="2341322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6F07-3319-79B5-7170-70F78ABB429E}"/>
              </a:ext>
            </a:extLst>
          </p:cNvPr>
          <p:cNvSpPr>
            <a:spLocks noGrp="1"/>
          </p:cNvSpPr>
          <p:nvPr>
            <p:ph type="title"/>
          </p:nvPr>
        </p:nvSpPr>
        <p:spPr/>
        <p:txBody>
          <a:bodyPr/>
          <a:lstStyle/>
          <a:p>
            <a:r>
              <a:rPr lang="en-US" dirty="0"/>
              <a:t>INCOME PAGE</a:t>
            </a:r>
            <a:endParaRPr lang="en-IN" dirty="0"/>
          </a:p>
        </p:txBody>
      </p:sp>
      <p:pic>
        <p:nvPicPr>
          <p:cNvPr id="4" name="Content Placeholder 3">
            <a:extLst>
              <a:ext uri="{FF2B5EF4-FFF2-40B4-BE49-F238E27FC236}">
                <a16:creationId xmlns:a16="http://schemas.microsoft.com/office/drawing/2014/main" id="{22F83CDE-BCCE-3A4E-8CEB-2D3996F4787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53032" y="1841249"/>
            <a:ext cx="6862915" cy="4087603"/>
          </a:xfrm>
          <a:prstGeom prst="rect">
            <a:avLst/>
          </a:prstGeom>
        </p:spPr>
      </p:pic>
    </p:spTree>
    <p:extLst>
      <p:ext uri="{BB962C8B-B14F-4D97-AF65-F5344CB8AC3E}">
        <p14:creationId xmlns:p14="http://schemas.microsoft.com/office/powerpoint/2010/main" val="3649737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DE2A8E-BBD1-C1D2-E536-A60FF5233493}"/>
              </a:ext>
            </a:extLst>
          </p:cNvPr>
          <p:cNvSpPr>
            <a:spLocks noGrp="1"/>
          </p:cNvSpPr>
          <p:nvPr>
            <p:ph type="title"/>
          </p:nvPr>
        </p:nvSpPr>
        <p:spPr/>
        <p:txBody>
          <a:bodyPr/>
          <a:lstStyle/>
          <a:p>
            <a:r>
              <a:rPr lang="en-US" dirty="0"/>
              <a:t>DASHBOARD</a:t>
            </a:r>
            <a:endParaRPr lang="en-IN" dirty="0"/>
          </a:p>
        </p:txBody>
      </p:sp>
      <p:pic>
        <p:nvPicPr>
          <p:cNvPr id="5" name="Content Placeholder 4" title="Inserting image...">
            <a:extLst>
              <a:ext uri="{FF2B5EF4-FFF2-40B4-BE49-F238E27FC236}">
                <a16:creationId xmlns:a16="http://schemas.microsoft.com/office/drawing/2014/main" id="{B241A333-F711-64E2-924F-772DEFB6C7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9174" y="1955553"/>
            <a:ext cx="6833420" cy="3953634"/>
          </a:xfrm>
          <a:prstGeom prst="rect">
            <a:avLst/>
          </a:prstGeom>
        </p:spPr>
      </p:pic>
    </p:spTree>
    <p:extLst>
      <p:ext uri="{BB962C8B-B14F-4D97-AF65-F5344CB8AC3E}">
        <p14:creationId xmlns:p14="http://schemas.microsoft.com/office/powerpoint/2010/main" val="3329702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D664A3-2991-D9DD-76B9-E138C5F5E803}"/>
              </a:ext>
            </a:extLst>
          </p:cNvPr>
          <p:cNvSpPr>
            <a:spLocks noGrp="1"/>
          </p:cNvSpPr>
          <p:nvPr>
            <p:ph type="title"/>
          </p:nvPr>
        </p:nvSpPr>
        <p:spPr/>
        <p:txBody>
          <a:bodyPr/>
          <a:lstStyle/>
          <a:p>
            <a:r>
              <a:rPr lang="en-US" dirty="0"/>
              <a:t>EXPENSES</a:t>
            </a:r>
            <a:endParaRPr lang="en-IN" dirty="0"/>
          </a:p>
        </p:txBody>
      </p:sp>
      <p:pic>
        <p:nvPicPr>
          <p:cNvPr id="5" name="Content Placeholder 4">
            <a:extLst>
              <a:ext uri="{FF2B5EF4-FFF2-40B4-BE49-F238E27FC236}">
                <a16:creationId xmlns:a16="http://schemas.microsoft.com/office/drawing/2014/main" id="{AA5FC0C9-B69B-9A68-F9E6-F8DE62F1334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74374" y="1847484"/>
            <a:ext cx="6961239" cy="3933884"/>
          </a:xfrm>
          <a:prstGeom prst="rect">
            <a:avLst/>
          </a:prstGeom>
        </p:spPr>
      </p:pic>
    </p:spTree>
    <p:extLst>
      <p:ext uri="{BB962C8B-B14F-4D97-AF65-F5344CB8AC3E}">
        <p14:creationId xmlns:p14="http://schemas.microsoft.com/office/powerpoint/2010/main" val="1366156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06F8-81C5-0CBE-098B-46BA94FD9181}"/>
              </a:ext>
            </a:extLst>
          </p:cNvPr>
          <p:cNvSpPr>
            <a:spLocks noGrp="1"/>
          </p:cNvSpPr>
          <p:nvPr>
            <p:ph type="title"/>
          </p:nvPr>
        </p:nvSpPr>
        <p:spPr/>
        <p:txBody>
          <a:bodyPr/>
          <a:lstStyle/>
          <a:p>
            <a:r>
              <a:rPr lang="en-US" dirty="0"/>
              <a:t>PROFILE PAGE</a:t>
            </a:r>
            <a:endParaRPr lang="en-IN" dirty="0"/>
          </a:p>
        </p:txBody>
      </p:sp>
      <p:pic>
        <p:nvPicPr>
          <p:cNvPr id="4" name="Content Placeholder 3">
            <a:extLst>
              <a:ext uri="{FF2B5EF4-FFF2-40B4-BE49-F238E27FC236}">
                <a16:creationId xmlns:a16="http://schemas.microsoft.com/office/drawing/2014/main" id="{4AC0F1CE-99B2-47A3-16BC-F4ABF540DB3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36955" y="2034529"/>
            <a:ext cx="7954297" cy="4213871"/>
          </a:xfrm>
          <a:prstGeom prst="rect">
            <a:avLst/>
          </a:prstGeom>
        </p:spPr>
      </p:pic>
    </p:spTree>
    <p:extLst>
      <p:ext uri="{BB962C8B-B14F-4D97-AF65-F5344CB8AC3E}">
        <p14:creationId xmlns:p14="http://schemas.microsoft.com/office/powerpoint/2010/main" val="4290051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BD051-5ACC-E5CF-0BE4-23FCEDA25E9F}"/>
              </a:ext>
            </a:extLst>
          </p:cNvPr>
          <p:cNvSpPr>
            <a:spLocks noGrp="1"/>
          </p:cNvSpPr>
          <p:nvPr>
            <p:ph type="title"/>
          </p:nvPr>
        </p:nvSpPr>
        <p:spPr>
          <a:xfrm>
            <a:off x="919119" y="2458550"/>
            <a:ext cx="10353762" cy="970450"/>
          </a:xfrm>
          <a:effectLst>
            <a:reflection blurRad="6350" stA="50000" endA="295" endPos="92000" dist="101600" dir="5400000" sy="-100000" algn="bl" rotWithShape="0"/>
          </a:effectLst>
        </p:spPr>
        <p:style>
          <a:lnRef idx="1">
            <a:schemeClr val="dk1"/>
          </a:lnRef>
          <a:fillRef idx="2">
            <a:schemeClr val="dk1"/>
          </a:fillRef>
          <a:effectRef idx="1">
            <a:schemeClr val="dk1"/>
          </a:effectRef>
          <a:fontRef idx="minor">
            <a:schemeClr val="dk1"/>
          </a:fontRef>
        </p:style>
        <p:txBody>
          <a:bodyPr/>
          <a:lstStyle/>
          <a:p>
            <a:r>
              <a:rPr lang="en-US" dirty="0"/>
              <a:t>BACKEND</a:t>
            </a:r>
            <a:endParaRPr lang="en-IN" dirty="0"/>
          </a:p>
        </p:txBody>
      </p:sp>
    </p:spTree>
    <p:extLst>
      <p:ext uri="{BB962C8B-B14F-4D97-AF65-F5344CB8AC3E}">
        <p14:creationId xmlns:p14="http://schemas.microsoft.com/office/powerpoint/2010/main" val="3316608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Project Objective</a:t>
            </a:r>
          </a:p>
        </p:txBody>
      </p:sp>
      <p:sp>
        <p:nvSpPr>
          <p:cNvPr id="3" name="Content Placeholder 2"/>
          <p:cNvSpPr>
            <a:spLocks noGrp="1"/>
          </p:cNvSpPr>
          <p:nvPr>
            <p:ph idx="1"/>
          </p:nvPr>
        </p:nvSpPr>
        <p:spPr/>
        <p:txBody>
          <a:bodyPr/>
          <a:lstStyle/>
          <a:p>
            <a:r>
              <a:t>To develop a dynamic web application using MERN stack that offers full CRUD functionality, authentication, and seamless user experience.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6D39-F973-E3EE-240D-770C2F42FEB8}"/>
              </a:ext>
            </a:extLst>
          </p:cNvPr>
          <p:cNvSpPr>
            <a:spLocks noGrp="1"/>
          </p:cNvSpPr>
          <p:nvPr>
            <p:ph type="title"/>
          </p:nvPr>
        </p:nvSpPr>
        <p:spPr/>
        <p:txBody>
          <a:bodyPr/>
          <a:lstStyle/>
          <a:p>
            <a:r>
              <a:rPr lang="en-US" dirty="0"/>
              <a:t>USER   DATA</a:t>
            </a:r>
            <a:endParaRPr lang="en-IN" dirty="0"/>
          </a:p>
        </p:txBody>
      </p:sp>
      <p:pic>
        <p:nvPicPr>
          <p:cNvPr id="4" name="Image 153">
            <a:extLst>
              <a:ext uri="{FF2B5EF4-FFF2-40B4-BE49-F238E27FC236}">
                <a16:creationId xmlns:a16="http://schemas.microsoft.com/office/drawing/2014/main" id="{2DB28E7C-A4CF-B118-EA64-BDB653B29597}"/>
              </a:ext>
            </a:extLst>
          </p:cNvPr>
          <p:cNvPicPr>
            <a:picLocks noGrp="1"/>
          </p:cNvPicPr>
          <p:nvPr>
            <p:ph idx="1"/>
          </p:nvPr>
        </p:nvPicPr>
        <p:blipFill>
          <a:blip r:embed="rId2" cstate="print"/>
          <a:stretch>
            <a:fillRect/>
          </a:stretch>
        </p:blipFill>
        <p:spPr>
          <a:xfrm>
            <a:off x="1425677" y="1731963"/>
            <a:ext cx="9330813" cy="4717998"/>
          </a:xfrm>
          <a:prstGeom prst="rect">
            <a:avLst/>
          </a:prstGeom>
        </p:spPr>
      </p:pic>
    </p:spTree>
    <p:extLst>
      <p:ext uri="{BB962C8B-B14F-4D97-AF65-F5344CB8AC3E}">
        <p14:creationId xmlns:p14="http://schemas.microsoft.com/office/powerpoint/2010/main" val="3910522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A997D-FC8A-869B-7CB7-393F2A5C34B6}"/>
              </a:ext>
            </a:extLst>
          </p:cNvPr>
          <p:cNvSpPr>
            <a:spLocks noGrp="1"/>
          </p:cNvSpPr>
          <p:nvPr>
            <p:ph type="title"/>
          </p:nvPr>
        </p:nvSpPr>
        <p:spPr/>
        <p:txBody>
          <a:bodyPr/>
          <a:lstStyle/>
          <a:p>
            <a:r>
              <a:rPr lang="en-US" dirty="0"/>
              <a:t>INCOME DATA</a:t>
            </a:r>
            <a:endParaRPr lang="en-IN" dirty="0"/>
          </a:p>
        </p:txBody>
      </p:sp>
      <p:pic>
        <p:nvPicPr>
          <p:cNvPr id="4" name="Image 157">
            <a:extLst>
              <a:ext uri="{FF2B5EF4-FFF2-40B4-BE49-F238E27FC236}">
                <a16:creationId xmlns:a16="http://schemas.microsoft.com/office/drawing/2014/main" id="{177FEE7C-DA46-3785-B3EB-7BFDF711D8EA}"/>
              </a:ext>
            </a:extLst>
          </p:cNvPr>
          <p:cNvPicPr>
            <a:picLocks noGrp="1"/>
          </p:cNvPicPr>
          <p:nvPr>
            <p:ph idx="1"/>
          </p:nvPr>
        </p:nvPicPr>
        <p:blipFill>
          <a:blip r:embed="rId2" cstate="print"/>
          <a:stretch>
            <a:fillRect/>
          </a:stretch>
        </p:blipFill>
        <p:spPr>
          <a:xfrm>
            <a:off x="2289730" y="1731963"/>
            <a:ext cx="7866993" cy="4305043"/>
          </a:xfrm>
          <a:prstGeom prst="rect">
            <a:avLst/>
          </a:prstGeom>
        </p:spPr>
      </p:pic>
    </p:spTree>
    <p:extLst>
      <p:ext uri="{BB962C8B-B14F-4D97-AF65-F5344CB8AC3E}">
        <p14:creationId xmlns:p14="http://schemas.microsoft.com/office/powerpoint/2010/main" val="3503555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3BBF-2DD2-085A-DBF0-51E8045A9E2B}"/>
              </a:ext>
            </a:extLst>
          </p:cNvPr>
          <p:cNvSpPr>
            <a:spLocks noGrp="1"/>
          </p:cNvSpPr>
          <p:nvPr>
            <p:ph type="title"/>
          </p:nvPr>
        </p:nvSpPr>
        <p:spPr/>
        <p:txBody>
          <a:bodyPr/>
          <a:lstStyle/>
          <a:p>
            <a:r>
              <a:rPr lang="en-US" dirty="0"/>
              <a:t>EXPENSES DATA</a:t>
            </a:r>
            <a:endParaRPr lang="en-IN" dirty="0"/>
          </a:p>
        </p:txBody>
      </p:sp>
      <p:pic>
        <p:nvPicPr>
          <p:cNvPr id="4" name="Image 159">
            <a:extLst>
              <a:ext uri="{FF2B5EF4-FFF2-40B4-BE49-F238E27FC236}">
                <a16:creationId xmlns:a16="http://schemas.microsoft.com/office/drawing/2014/main" id="{204136E8-8EA7-455C-1311-608331A66FCA}"/>
              </a:ext>
            </a:extLst>
          </p:cNvPr>
          <p:cNvPicPr>
            <a:picLocks noGrp="1"/>
          </p:cNvPicPr>
          <p:nvPr>
            <p:ph idx="1"/>
          </p:nvPr>
        </p:nvPicPr>
        <p:blipFill>
          <a:blip r:embed="rId2" cstate="print"/>
          <a:stretch>
            <a:fillRect/>
          </a:stretch>
        </p:blipFill>
        <p:spPr>
          <a:xfrm>
            <a:off x="2074606" y="1731963"/>
            <a:ext cx="8131278" cy="4688502"/>
          </a:xfrm>
          <a:prstGeom prst="rect">
            <a:avLst/>
          </a:prstGeom>
        </p:spPr>
      </p:pic>
    </p:spTree>
    <p:extLst>
      <p:ext uri="{BB962C8B-B14F-4D97-AF65-F5344CB8AC3E}">
        <p14:creationId xmlns:p14="http://schemas.microsoft.com/office/powerpoint/2010/main" val="240985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Future Scope</a:t>
            </a:r>
          </a:p>
        </p:txBody>
      </p:sp>
      <p:sp>
        <p:nvSpPr>
          <p:cNvPr id="3" name="Content Placeholder 2"/>
          <p:cNvSpPr>
            <a:spLocks noGrp="1"/>
          </p:cNvSpPr>
          <p:nvPr>
            <p:ph idx="1"/>
          </p:nvPr>
        </p:nvSpPr>
        <p:spPr/>
        <p:txBody>
          <a:bodyPr/>
          <a:lstStyle/>
          <a:p>
            <a:r>
              <a:rPr dirty="0"/>
              <a:t>- Add Real-Time Features with Web Sockets</a:t>
            </a:r>
          </a:p>
          <a:p>
            <a:r>
              <a:rPr dirty="0"/>
              <a:t>- Use TypeScript for type safety</a:t>
            </a:r>
          </a:p>
          <a:p>
            <a:r>
              <a:rPr dirty="0"/>
              <a:t>- Add</a:t>
            </a:r>
            <a:r>
              <a:rPr lang="en-US" dirty="0"/>
              <a:t> OCR to interpret images</a:t>
            </a:r>
          </a:p>
          <a:p>
            <a:r>
              <a:rPr lang="en-US" dirty="0"/>
              <a:t>- Add Subscription for users to use AI Features</a:t>
            </a:r>
          </a:p>
          <a:p>
            <a:r>
              <a:rPr lang="en-US" dirty="0"/>
              <a:t>- Integrate multiple platform  authentication (GitHub ,Facebook)</a:t>
            </a:r>
          </a:p>
          <a:p>
            <a:pPr marL="0" indent="0">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t>This project demonstrates a complete MERN stack application from development to deployment.</a:t>
            </a:r>
          </a:p>
          <a:p>
            <a:r>
              <a:t>It highlights the benefits of full-stack JavaScript development.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References</a:t>
            </a:r>
          </a:p>
        </p:txBody>
      </p:sp>
      <p:sp>
        <p:nvSpPr>
          <p:cNvPr id="3" name="Content Placeholder 2"/>
          <p:cNvSpPr>
            <a:spLocks noGrp="1"/>
          </p:cNvSpPr>
          <p:nvPr>
            <p:ph idx="1"/>
          </p:nvPr>
        </p:nvSpPr>
        <p:spPr/>
        <p:txBody>
          <a:bodyPr/>
          <a:lstStyle/>
          <a:p>
            <a:r>
              <a:rPr dirty="0"/>
              <a:t>- </a:t>
            </a:r>
            <a:r>
              <a:rPr dirty="0">
                <a:hlinkClick r:id="rId2"/>
              </a:rPr>
              <a:t>https://reactjs.org</a:t>
            </a:r>
            <a:endParaRPr lang="en-US" dirty="0"/>
          </a:p>
          <a:p>
            <a:r>
              <a:rPr lang="en-US" dirty="0"/>
              <a:t>-</a:t>
            </a:r>
            <a:r>
              <a:rPr lang="en-US" dirty="0">
                <a:hlinkClick r:id="rId3"/>
              </a:rPr>
              <a:t>- https://nodejs.org</a:t>
            </a:r>
            <a:endParaRPr lang="en-US" dirty="0"/>
          </a:p>
          <a:p>
            <a:r>
              <a:rPr dirty="0"/>
              <a:t>- </a:t>
            </a:r>
            <a:r>
              <a:rPr dirty="0">
                <a:hlinkClick r:id="rId4"/>
              </a:rPr>
              <a:t>https://expressjs.com</a:t>
            </a:r>
            <a:endParaRPr lang="en-US" dirty="0"/>
          </a:p>
          <a:p>
            <a:r>
              <a:rPr lang="en-IN" dirty="0"/>
              <a:t>-</a:t>
            </a:r>
            <a:r>
              <a:rPr lang="en-IN" dirty="0">
                <a:hlinkClick r:id="rId5"/>
              </a:rPr>
              <a:t>- https://www.mongodb.com</a:t>
            </a:r>
            <a:endParaRPr lang="en-US" dirty="0"/>
          </a:p>
          <a:p>
            <a:r>
              <a:rPr dirty="0"/>
              <a:t>- YouTube tutorials </a:t>
            </a:r>
            <a:endParaRPr lang="en-US" dirty="0"/>
          </a:p>
          <a:p>
            <a:pPr lvl="1"/>
            <a:r>
              <a:rPr lang="en-US" dirty="0">
                <a:hlinkClick r:id="rId6"/>
              </a:rPr>
              <a:t>https://www.youtube.com/watch?v=T55Kb8rrH1g&amp;list=PLbtI3_MArDOkXRLxdMt1NOMtCS-84ibHH</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59164"/>
            <a:ext cx="12192000" cy="1325563"/>
          </a:xfrm>
        </p:spPr>
        <p:txBody>
          <a:bodyPr>
            <a:normAutofit fontScale="90000"/>
          </a:bodyPr>
          <a:lstStyle/>
          <a:p>
            <a:pPr algn="ctr"/>
            <a:r>
              <a:rPr lang="en-IN" sz="8800" dirty="0">
                <a:latin typeface="Algerian" panose="04020705040A02060702" pitchFamily="82"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Problem Statement</a:t>
            </a:r>
          </a:p>
        </p:txBody>
      </p:sp>
      <p:sp>
        <p:nvSpPr>
          <p:cNvPr id="3" name="Content Placeholder 2"/>
          <p:cNvSpPr>
            <a:spLocks noGrp="1"/>
          </p:cNvSpPr>
          <p:nvPr>
            <p:ph idx="1"/>
          </p:nvPr>
        </p:nvSpPr>
        <p:spPr/>
        <p:txBody>
          <a:bodyPr/>
          <a:lstStyle/>
          <a:p>
            <a:r>
              <a:rPr dirty="0"/>
              <a:t>Modern applications require scalable, fast, and interactive platforms.</a:t>
            </a:r>
          </a:p>
          <a:p>
            <a:r>
              <a:rPr dirty="0"/>
              <a:t>The challenge is to develop such a solution using a single language (JavaScript) throughout.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Proposed Solution</a:t>
            </a:r>
          </a:p>
        </p:txBody>
      </p:sp>
      <p:sp>
        <p:nvSpPr>
          <p:cNvPr id="3" name="Content Placeholder 2"/>
          <p:cNvSpPr>
            <a:spLocks noGrp="1"/>
          </p:cNvSpPr>
          <p:nvPr>
            <p:ph idx="1"/>
          </p:nvPr>
        </p:nvSpPr>
        <p:spPr/>
        <p:txBody>
          <a:bodyPr/>
          <a:lstStyle/>
          <a:p>
            <a:r>
              <a:t>Use MERN stack to build a full-stack web application with:</a:t>
            </a:r>
          </a:p>
          <a:p>
            <a:r>
              <a:t>- MongoDB for database</a:t>
            </a:r>
          </a:p>
          <a:p>
            <a:r>
              <a:t>- Express.js and Node.js for backend</a:t>
            </a:r>
          </a:p>
          <a:p>
            <a:r>
              <a:t>- React.js for frontend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Architecture</a:t>
            </a:r>
          </a:p>
        </p:txBody>
      </p:sp>
      <p:sp>
        <p:nvSpPr>
          <p:cNvPr id="3" name="Content Placeholder 2"/>
          <p:cNvSpPr>
            <a:spLocks noGrp="1"/>
          </p:cNvSpPr>
          <p:nvPr>
            <p:ph idx="1"/>
          </p:nvPr>
        </p:nvSpPr>
        <p:spPr/>
        <p:txBody>
          <a:bodyPr/>
          <a:lstStyle/>
          <a:p>
            <a:r>
              <a:t>Frontend (React) ↔ Backend (Node + Express) ↔ Database (MongoDB)</a:t>
            </a:r>
          </a:p>
          <a:p>
            <a:r>
              <a:t>RESTful APIs connect frontend and backend.</a:t>
            </a:r>
          </a:p>
          <a:p>
            <a:r>
              <a:t>JWT for authentication.</a:t>
            </a:r>
          </a:p>
          <a:p>
            <a:r>
              <a:t>Hosting via Render/Vercel.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Technology Stack</a:t>
            </a:r>
          </a:p>
        </p:txBody>
      </p:sp>
      <p:sp>
        <p:nvSpPr>
          <p:cNvPr id="3" name="Content Placeholder 2"/>
          <p:cNvSpPr>
            <a:spLocks noGrp="1"/>
          </p:cNvSpPr>
          <p:nvPr>
            <p:ph idx="1"/>
          </p:nvPr>
        </p:nvSpPr>
        <p:spPr/>
        <p:txBody>
          <a:bodyPr/>
          <a:lstStyle/>
          <a:p>
            <a:r>
              <a:rPr dirty="0"/>
              <a:t>- Frontend: React.js</a:t>
            </a:r>
            <a:r>
              <a:rPr lang="en-US" dirty="0"/>
              <a:t>,Tailwind CSS</a:t>
            </a:r>
            <a:endParaRPr dirty="0"/>
          </a:p>
          <a:p>
            <a:r>
              <a:rPr dirty="0"/>
              <a:t>- Backend: Node.js + Express.js</a:t>
            </a:r>
          </a:p>
          <a:p>
            <a:r>
              <a:rPr dirty="0"/>
              <a:t>- Database: MongoDB</a:t>
            </a:r>
          </a:p>
          <a:p>
            <a:r>
              <a:rPr dirty="0"/>
              <a:t>- Tools: Git, GitHub, Postman, JWT, Tailwind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 Features</a:t>
            </a:r>
          </a:p>
        </p:txBody>
      </p:sp>
      <p:sp>
        <p:nvSpPr>
          <p:cNvPr id="3" name="Content Placeholder 2"/>
          <p:cNvSpPr>
            <a:spLocks noGrp="1"/>
          </p:cNvSpPr>
          <p:nvPr>
            <p:ph idx="1"/>
          </p:nvPr>
        </p:nvSpPr>
        <p:spPr/>
        <p:txBody>
          <a:bodyPr/>
          <a:lstStyle/>
          <a:p>
            <a:r>
              <a:rPr dirty="0"/>
              <a:t>- User </a:t>
            </a:r>
            <a:r>
              <a:rPr lang="en-US" dirty="0"/>
              <a:t>Sign-Up , Sign-In.</a:t>
            </a:r>
          </a:p>
          <a:p>
            <a:r>
              <a:rPr dirty="0"/>
              <a:t>- Dashboard with </a:t>
            </a:r>
            <a:r>
              <a:rPr lang="en-US" dirty="0"/>
              <a:t>analytics</a:t>
            </a:r>
          </a:p>
          <a:p>
            <a:r>
              <a:rPr lang="en-US" dirty="0"/>
              <a:t>-Different page for Income and Expense with CURD</a:t>
            </a:r>
          </a:p>
          <a:p>
            <a:r>
              <a:rPr dirty="0"/>
              <a:t>- API Integration</a:t>
            </a:r>
          </a:p>
          <a:p>
            <a:r>
              <a:rPr dirty="0"/>
              <a:t>- Responsive UI</a:t>
            </a:r>
          </a:p>
          <a:p>
            <a:pPr marL="0" indent="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Development Workflow</a:t>
            </a:r>
          </a:p>
        </p:txBody>
      </p:sp>
      <p:sp>
        <p:nvSpPr>
          <p:cNvPr id="3" name="Content Placeholder 2"/>
          <p:cNvSpPr>
            <a:spLocks noGrp="1"/>
          </p:cNvSpPr>
          <p:nvPr>
            <p:ph idx="1"/>
          </p:nvPr>
        </p:nvSpPr>
        <p:spPr/>
        <p:txBody>
          <a:bodyPr/>
          <a:lstStyle/>
          <a:p>
            <a:r>
              <a:t>1. Setup React frontend</a:t>
            </a:r>
          </a:p>
          <a:p>
            <a:r>
              <a:t>2. Create Node.js + Express backend</a:t>
            </a:r>
          </a:p>
          <a:p>
            <a:r>
              <a:t>3. Connect MongoDB</a:t>
            </a:r>
          </a:p>
          <a:p>
            <a:r>
              <a:t>4. Build REST APIs</a:t>
            </a:r>
          </a:p>
          <a:p>
            <a:r>
              <a:t>5. Implement frontend integration</a:t>
            </a:r>
          </a:p>
          <a:p>
            <a:r>
              <a:t>6. Test and deploy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824</TotalTime>
  <Words>748</Words>
  <Application>Microsoft Office PowerPoint</Application>
  <PresentationFormat>Widescreen</PresentationFormat>
  <Paragraphs>101</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Algerian</vt:lpstr>
      <vt:lpstr>Calisto MT</vt:lpstr>
      <vt:lpstr>Wingdings 2</vt:lpstr>
      <vt:lpstr>Slate</vt:lpstr>
      <vt:lpstr>Full Stack Development with MERN Stack</vt:lpstr>
      <vt:lpstr>Introduction to Full Stack Development</vt:lpstr>
      <vt:lpstr>Project Objective</vt:lpstr>
      <vt:lpstr>Problem Statement</vt:lpstr>
      <vt:lpstr>Proposed Solution</vt:lpstr>
      <vt:lpstr>System Architecture</vt:lpstr>
      <vt:lpstr>Technology Stack</vt:lpstr>
      <vt:lpstr>Key Features</vt:lpstr>
      <vt:lpstr>Development Workflow</vt:lpstr>
      <vt:lpstr>Codebase Overview</vt:lpstr>
      <vt:lpstr>Testing and Debugging</vt:lpstr>
      <vt:lpstr>Deployment</vt:lpstr>
      <vt:lpstr>Challenges Faced</vt:lpstr>
      <vt:lpstr>LEVEL 0 DFD STRUCTURE</vt:lpstr>
      <vt:lpstr>LEVEL 1 DFD STRUCTURE</vt:lpstr>
      <vt:lpstr>SEQUENCE DIAGRAM</vt:lpstr>
      <vt:lpstr>USE CASE DIAGRAM</vt:lpstr>
      <vt:lpstr>SCHEMA DIAGRAM</vt:lpstr>
      <vt:lpstr>FINSIGHT(AUTOMATED EXPENSES RECORDING AND MONITORING SYSTEM)</vt:lpstr>
      <vt:lpstr>OBJECTIVE</vt:lpstr>
      <vt:lpstr> ​UI  SNAPSHOT </vt:lpstr>
      <vt:lpstr>WELCOME PAGE</vt:lpstr>
      <vt:lpstr>LOGIN PAGE</vt:lpstr>
      <vt:lpstr>SIGN-UP PAGE</vt:lpstr>
      <vt:lpstr>INCOME PAGE</vt:lpstr>
      <vt:lpstr>DASHBOARD</vt:lpstr>
      <vt:lpstr>EXPENSES</vt:lpstr>
      <vt:lpstr>PROFILE PAGE</vt:lpstr>
      <vt:lpstr>BACKEND</vt:lpstr>
      <vt:lpstr>USER   DATA</vt:lpstr>
      <vt:lpstr>INCOME DATA</vt:lpstr>
      <vt:lpstr>EXPENSES DATA</vt:lpstr>
      <vt:lpstr>Future Scope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avikbera078@outlook.com</dc:creator>
  <cp:lastModifiedBy>avikbera078@outlook.com</cp:lastModifiedBy>
  <cp:revision>9</cp:revision>
  <dcterms:created xsi:type="dcterms:W3CDTF">2025-06-27T06:12:05Z</dcterms:created>
  <dcterms:modified xsi:type="dcterms:W3CDTF">2025-07-01T21:02:17Z</dcterms:modified>
</cp:coreProperties>
</file>